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4" r:id="rId4"/>
    <p:sldId id="275" r:id="rId5"/>
    <p:sldId id="260" r:id="rId6"/>
    <p:sldId id="262" r:id="rId7"/>
    <p:sldId id="264" r:id="rId8"/>
    <p:sldId id="270" r:id="rId9"/>
    <p:sldId id="265" r:id="rId10"/>
    <p:sldId id="271" r:id="rId11"/>
    <p:sldId id="263" r:id="rId12"/>
    <p:sldId id="266" r:id="rId13"/>
    <p:sldId id="267" r:id="rId14"/>
    <p:sldId id="268" r:id="rId15"/>
    <p:sldId id="269" r:id="rId16"/>
    <p:sldId id="272" r:id="rId17"/>
    <p:sldId id="273" r:id="rId18"/>
    <p:sldId id="276" r:id="rId19"/>
    <p:sldId id="257" r:id="rId20"/>
  </p:sldIdLst>
  <p:sldSz cx="12192000" cy="6858000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99CC"/>
    <a:srgbClr val="990033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56" autoAdjust="0"/>
    <p:restoredTop sz="94660"/>
  </p:normalViewPr>
  <p:slideViewPr>
    <p:cSldViewPr snapToGrid="0">
      <p:cViewPr varScale="1">
        <p:scale>
          <a:sx n="64" d="100"/>
          <a:sy n="64" d="100"/>
        </p:scale>
        <p:origin x="-85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4835F-FA02-4DC3-9D69-28B53D92741F}" type="datetimeFigureOut">
              <a:rPr lang="uk-UA"/>
              <a:pPr>
                <a:defRPr/>
              </a:pPr>
              <a:t>16.02.2018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B4027-EB8D-4E8B-B246-C525BDCABA1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B68C8-5F7F-4F6D-B51E-06716CD2E8F1}" type="datetimeFigureOut">
              <a:rPr lang="uk-UA"/>
              <a:pPr>
                <a:defRPr/>
              </a:pPr>
              <a:t>16.02.2018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5E487-EE0B-427C-9D8B-52007F010CF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001EA-E226-4E3C-BC4C-EAFBA00BBDDB}" type="datetimeFigureOut">
              <a:rPr lang="uk-UA"/>
              <a:pPr>
                <a:defRPr/>
              </a:pPr>
              <a:t>16.02.2018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69CB3-F1DB-444E-8BC0-A2AC485631F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3B41D-B64A-45E4-B8F0-66C1185E150B}" type="datetimeFigureOut">
              <a:rPr lang="uk-UA"/>
              <a:pPr>
                <a:defRPr/>
              </a:pPr>
              <a:t>16.02.2018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55169-3639-4E82-9B3D-BA3AED30F02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94075-1FBE-4A28-A129-D28CB95E5F81}" type="datetimeFigureOut">
              <a:rPr lang="uk-UA"/>
              <a:pPr>
                <a:defRPr/>
              </a:pPr>
              <a:t>16.02.2018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FFAE4-7D06-4B96-B6F1-5A85FFA7113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504F3-5BD3-436A-BD63-96E2A9E205B5}" type="datetimeFigureOut">
              <a:rPr lang="uk-UA"/>
              <a:pPr>
                <a:defRPr/>
              </a:pPr>
              <a:t>16.02.2018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8205F-F4BD-4EF8-970A-BF94C4B4396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BF8E4-2283-468D-9622-68FA1D3C8521}" type="datetimeFigureOut">
              <a:rPr lang="uk-UA"/>
              <a:pPr>
                <a:defRPr/>
              </a:pPr>
              <a:t>16.02.2018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840A-5C3C-40BF-999E-714EB683A3B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49021-4793-42FC-A27D-C1D244EF627F}" type="datetimeFigureOut">
              <a:rPr lang="uk-UA"/>
              <a:pPr>
                <a:defRPr/>
              </a:pPr>
              <a:t>16.02.2018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370D5-DDC2-4CCA-8B93-97166B29F0B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C620B-3A12-422E-B6EC-808A78FEFF36}" type="datetimeFigureOut">
              <a:rPr lang="uk-UA"/>
              <a:pPr>
                <a:defRPr/>
              </a:pPr>
              <a:t>16.02.2018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215B2-DC60-437C-9016-A8DD24C9F98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71912-E004-407E-B0F1-8AC4A6AB7591}" type="datetimeFigureOut">
              <a:rPr lang="uk-UA"/>
              <a:pPr>
                <a:defRPr/>
              </a:pPr>
              <a:t>16.02.2018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37F48-217C-4E7F-B285-AEC68D853A5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1A7D3-B944-403D-9460-C7174F064D99}" type="datetimeFigureOut">
              <a:rPr lang="uk-UA"/>
              <a:pPr>
                <a:defRPr/>
              </a:pPr>
              <a:t>16.02.2018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5E01F-8FC7-4D9A-997C-85CE14159D4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335A1C-AA59-4E3B-91C5-6C02E4FCCC90}" type="datetimeFigureOut">
              <a:rPr lang="uk-UA"/>
              <a:pPr>
                <a:defRPr/>
              </a:pPr>
              <a:t>16.02.2018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95BE80-038F-4DE8-95EF-009AD5AD784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9489" y="255280"/>
            <a:ext cx="10867869" cy="2549629"/>
          </a:xfrm>
          <a:solidFill>
            <a:srgbClr val="00B050"/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8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Організм людини </a:t>
            </a:r>
            <a:r>
              <a:rPr lang="uk-UA" sz="8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 біологічна система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57713" y="3057525"/>
            <a:ext cx="7015162" cy="3582988"/>
          </a:xfrm>
          <a:solidFill>
            <a:srgbClr val="00B050"/>
          </a:solidFill>
        </p:spPr>
        <p:txBody>
          <a:bodyPr/>
          <a:lstStyle/>
          <a:p>
            <a:pPr eaLnBrk="1" hangingPunct="1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Підготувала </a:t>
            </a:r>
          </a:p>
          <a:p>
            <a:pPr eaLnBrk="1" hangingPunct="1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Задорожна </a:t>
            </a:r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Любов </a:t>
            </a:r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Олександрівна,</a:t>
            </a: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вчитель біології</a:t>
            </a:r>
          </a:p>
          <a:p>
            <a:pPr eaLnBrk="1" hangingPunct="1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Уманської загальноосвітньої школи І-ІІІ ст. №14</a:t>
            </a:r>
          </a:p>
          <a:p>
            <a:pPr eaLnBrk="1" hangingPunct="1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Уманської міської ради</a:t>
            </a:r>
          </a:p>
          <a:p>
            <a:pPr eaLnBrk="1" hangingPunct="1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Черкаської області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8" y="3062288"/>
            <a:ext cx="3811587" cy="3565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95288"/>
            <a:ext cx="10652125" cy="2195512"/>
          </a:xfrm>
          <a:solidFill>
            <a:schemeClr val="accent4">
              <a:lumMod val="40000"/>
              <a:lumOff val="6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Біологічна жива система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 структурне і функціональне об</a:t>
            </a:r>
            <a:r>
              <a:rPr lang="en-US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єднання біологічних елементів різного рівня складності.</a:t>
            </a:r>
            <a:endParaRPr lang="uk-UA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1675" y="3276600"/>
            <a:ext cx="10652125" cy="2900363"/>
          </a:xfrm>
          <a:solidFill>
            <a:schemeClr val="accent1"/>
          </a:solidFill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Отже, всі складові організму людини не працюють окремо і не існують незалежно одна від одної.</a:t>
            </a:r>
            <a:endParaRPr lang="uk-U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27733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 smtClean="0"/>
              <a:t>				</a:t>
            </a:r>
            <a:r>
              <a:rPr lang="uk-UA" sz="6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Робота в парах</a:t>
            </a:r>
            <a:r>
              <a:rPr lang="uk-UA" sz="6000" b="1" dirty="0" smtClean="0">
                <a:solidFill>
                  <a:srgbClr val="C00000"/>
                </a:solidFill>
              </a:rPr>
              <a:t/>
            </a:r>
            <a:br>
              <a:rPr lang="uk-UA" sz="6000" b="1" dirty="0" smtClean="0">
                <a:solidFill>
                  <a:srgbClr val="C00000"/>
                </a:solidFill>
              </a:rPr>
            </a:br>
            <a:r>
              <a:rPr lang="uk-UA" b="1" i="1" dirty="0" smtClean="0">
                <a:solidFill>
                  <a:srgbClr val="FF0000"/>
                </a:solidFill>
              </a:rPr>
              <a:t>                        </a:t>
            </a:r>
            <a:r>
              <a:rPr lang="uk-UA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Завдання.</a:t>
            </a:r>
            <a:r>
              <a:rPr lang="uk-UA" b="1" dirty="0" smtClean="0"/>
              <a:t/>
            </a:r>
            <a:br>
              <a:rPr lang="uk-UA" b="1" dirty="0" smtClean="0"/>
            </a:br>
            <a:endParaRPr lang="uk-UA" b="1" dirty="0"/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838200" y="3063875"/>
            <a:ext cx="10515600" cy="31130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Створити схему структурної організації  організму людини.</a:t>
            </a:r>
          </a:p>
          <a:p>
            <a:pPr marL="0" indent="0" eaLnBrk="1" hangingPunct="1">
              <a:buFont typeface="Arial" charset="0"/>
              <a:buNone/>
            </a:pPr>
            <a:endParaRPr lang="uk-UA" sz="5400" b="1" i="1" dirty="0" smtClean="0">
              <a:solidFill>
                <a:srgbClr val="7030A0"/>
              </a:solidFill>
            </a:endParaRPr>
          </a:p>
        </p:txBody>
      </p:sp>
      <p:pic>
        <p:nvPicPr>
          <p:cNvPr id="2355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8" y="641350"/>
            <a:ext cx="2527300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Стрелка влево 27"/>
          <p:cNvSpPr/>
          <p:nvPr/>
        </p:nvSpPr>
        <p:spPr>
          <a:xfrm rot="16200000">
            <a:off x="10243344" y="3685381"/>
            <a:ext cx="685800" cy="2365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6" name="Стрелка влево 15"/>
          <p:cNvSpPr/>
          <p:nvPr/>
        </p:nvSpPr>
        <p:spPr>
          <a:xfrm rot="10800000">
            <a:off x="8999538" y="2500313"/>
            <a:ext cx="685800" cy="2365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5" name="Стрелка влево 24"/>
          <p:cNvSpPr/>
          <p:nvPr/>
        </p:nvSpPr>
        <p:spPr>
          <a:xfrm rot="10800000">
            <a:off x="2573338" y="2551113"/>
            <a:ext cx="685800" cy="2365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7" name="Стрелка влево 26"/>
          <p:cNvSpPr/>
          <p:nvPr/>
        </p:nvSpPr>
        <p:spPr>
          <a:xfrm rot="5400000">
            <a:off x="1436688" y="3767137"/>
            <a:ext cx="685800" cy="2381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588" y="1393825"/>
            <a:ext cx="2239962" cy="2212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012" y="239844"/>
            <a:ext cx="10515600" cy="929640"/>
          </a:xfrm>
          <a:gradFill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  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Структурна організація організму людини</a:t>
            </a:r>
            <a:endParaRPr lang="uk-UA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8813" y="4092575"/>
            <a:ext cx="2279650" cy="203835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rcRect l="11522" r="16840" b="475"/>
          <a:stretch>
            <a:fillRect/>
          </a:stretch>
        </p:blipFill>
        <p:spPr>
          <a:xfrm>
            <a:off x="674688" y="1465263"/>
            <a:ext cx="2243137" cy="2136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7875" y="1457325"/>
            <a:ext cx="2243138" cy="2155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4863" y="1363663"/>
            <a:ext cx="2241550" cy="2203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0500" y="3190875"/>
            <a:ext cx="2287588" cy="3305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02713" y="4191000"/>
            <a:ext cx="2305050" cy="1981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6" name="Стрелка влево 25"/>
          <p:cNvSpPr/>
          <p:nvPr/>
        </p:nvSpPr>
        <p:spPr>
          <a:xfrm>
            <a:off x="7872413" y="5091113"/>
            <a:ext cx="685800" cy="2365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2" name="Стрелка влево 21"/>
          <p:cNvSpPr/>
          <p:nvPr/>
        </p:nvSpPr>
        <p:spPr>
          <a:xfrm rot="10800000">
            <a:off x="6048375" y="2503488"/>
            <a:ext cx="685800" cy="2365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909" y="365125"/>
            <a:ext cx="11443855" cy="1325563"/>
          </a:xfrm>
          <a:pattFill prst="narHorz">
            <a:fgClr>
              <a:srgbClr val="00B050"/>
            </a:fgClr>
            <a:bgClr>
              <a:schemeClr val="bg1"/>
            </a:bgClr>
          </a:patt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 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Структурна </a:t>
            </a:r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організація організму людини</a:t>
            </a:r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7-конечная звезда 3"/>
          <p:cNvSpPr/>
          <p:nvPr/>
        </p:nvSpPr>
        <p:spPr>
          <a:xfrm>
            <a:off x="539750" y="4113213"/>
            <a:ext cx="3178175" cy="2422525"/>
          </a:xfrm>
          <a:prstGeom prst="star7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Молеку-ла</a:t>
            </a:r>
            <a:r>
              <a:rPr lang="uk-UA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ДНК</a:t>
            </a:r>
          </a:p>
        </p:txBody>
      </p:sp>
      <p:sp>
        <p:nvSpPr>
          <p:cNvPr id="5" name="6-конечная звезда 4"/>
          <p:cNvSpPr/>
          <p:nvPr/>
        </p:nvSpPr>
        <p:spPr>
          <a:xfrm>
            <a:off x="1154113" y="1214438"/>
            <a:ext cx="2425700" cy="2268537"/>
          </a:xfrm>
          <a:prstGeom prst="star6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Клітина</a:t>
            </a:r>
          </a:p>
        </p:txBody>
      </p:sp>
      <p:sp>
        <p:nvSpPr>
          <p:cNvPr id="6" name="6-конечная звезда 5"/>
          <p:cNvSpPr/>
          <p:nvPr/>
        </p:nvSpPr>
        <p:spPr>
          <a:xfrm>
            <a:off x="4706938" y="1184275"/>
            <a:ext cx="2608262" cy="2247900"/>
          </a:xfrm>
          <a:prstGeom prst="star6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Тканина</a:t>
            </a:r>
          </a:p>
        </p:txBody>
      </p:sp>
      <p:sp>
        <p:nvSpPr>
          <p:cNvPr id="7" name="6-конечная звезда 6"/>
          <p:cNvSpPr/>
          <p:nvPr/>
        </p:nvSpPr>
        <p:spPr>
          <a:xfrm>
            <a:off x="7966075" y="1274763"/>
            <a:ext cx="2587625" cy="2306637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</a:t>
            </a:r>
          </a:p>
        </p:txBody>
      </p:sp>
      <p:sp>
        <p:nvSpPr>
          <p:cNvPr id="8" name="6-конечная звезда 7"/>
          <p:cNvSpPr/>
          <p:nvPr/>
        </p:nvSpPr>
        <p:spPr>
          <a:xfrm>
            <a:off x="9158865" y="3402013"/>
            <a:ext cx="2690812" cy="2579687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Системи органів</a:t>
            </a:r>
          </a:p>
        </p:txBody>
      </p:sp>
      <p:sp>
        <p:nvSpPr>
          <p:cNvPr id="9" name="6-конечная звезда 8"/>
          <p:cNvSpPr/>
          <p:nvPr/>
        </p:nvSpPr>
        <p:spPr>
          <a:xfrm>
            <a:off x="4775200" y="3567113"/>
            <a:ext cx="3049588" cy="2833687"/>
          </a:xfrm>
          <a:prstGeom prst="star6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Організм людини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625850" y="2413000"/>
            <a:ext cx="781050" cy="39688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1304132" y="3612356"/>
            <a:ext cx="1123950" cy="13493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7178675" y="2382838"/>
            <a:ext cx="750888" cy="2381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10283825" y="2578100"/>
            <a:ext cx="1123950" cy="58420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7913688" y="4602163"/>
            <a:ext cx="1320800" cy="625475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Фундаментальні властивості біологічних систем</a:t>
            </a:r>
            <a:endParaRPr lang="uk-UA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861675" cy="4668838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Цілісність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4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Саморегуляція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4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Самооновлення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Адаптація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Самовідтворення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Обмін речовин</a:t>
            </a:r>
            <a:endParaRPr lang="uk-UA" sz="4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813" y="274638"/>
            <a:ext cx="10515600" cy="1216025"/>
          </a:xfrm>
          <a:pattFill prst="narHorz">
            <a:fgClr>
              <a:srgbClr val="00B050"/>
            </a:fgClr>
            <a:bgClr>
              <a:schemeClr val="bg1"/>
            </a:bgClr>
          </a:pattFill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67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Хімічний склад організму</a:t>
            </a: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uk-UA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Объект 2"/>
          <p:cNvSpPr>
            <a:spLocks noGrp="1"/>
          </p:cNvSpPr>
          <p:nvPr>
            <p:ph idx="1"/>
          </p:nvPr>
        </p:nvSpPr>
        <p:spPr>
          <a:xfrm>
            <a:off x="838200" y="1490663"/>
            <a:ext cx="10515600" cy="4686300"/>
          </a:xfrm>
          <a:pattFill prst="narHorz">
            <a:fgClr>
              <a:srgbClr val="00B050"/>
            </a:fgClr>
            <a:bgClr>
              <a:schemeClr val="bg1"/>
            </a:bgClr>
          </a:pattFill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4" name="12-конечная звезда 3"/>
          <p:cNvSpPr/>
          <p:nvPr/>
        </p:nvSpPr>
        <p:spPr>
          <a:xfrm>
            <a:off x="1565564" y="1943100"/>
            <a:ext cx="3048000" cy="1744663"/>
          </a:xfrm>
          <a:prstGeom prst="star1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Органічні молекули</a:t>
            </a:r>
          </a:p>
        </p:txBody>
      </p:sp>
      <p:sp>
        <p:nvSpPr>
          <p:cNvPr id="5" name="12-конечная звезда 4"/>
          <p:cNvSpPr/>
          <p:nvPr/>
        </p:nvSpPr>
        <p:spPr>
          <a:xfrm>
            <a:off x="6774873" y="1825625"/>
            <a:ext cx="2951018" cy="1768475"/>
          </a:xfrm>
          <a:prstGeom prst="star1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Неорганічні молекули</a:t>
            </a:r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974725" y="3290888"/>
            <a:ext cx="1250950" cy="793750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ілки</a:t>
            </a:r>
            <a:endParaRPr lang="uk-UA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магнитный диск 7"/>
          <p:cNvSpPr/>
          <p:nvPr/>
        </p:nvSpPr>
        <p:spPr>
          <a:xfrm>
            <a:off x="1703388" y="4365625"/>
            <a:ext cx="1538287" cy="847725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вуглеводи</a:t>
            </a:r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3741738" y="4397375"/>
            <a:ext cx="1211262" cy="815975"/>
          </a:xfrm>
          <a:prstGeom prst="flowChartMagneticDisk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ліпіди</a:t>
            </a:r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3925888" y="3133725"/>
            <a:ext cx="1739900" cy="889000"/>
          </a:xfrm>
          <a:prstGeom prst="flowChartMagneticDisk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уклеїнові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к-ти</a:t>
            </a: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5989638" y="3290888"/>
            <a:ext cx="1260475" cy="731837"/>
          </a:xfrm>
          <a:prstGeom prst="flowChartMagneticDisk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ода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7092950" y="4248150"/>
            <a:ext cx="1516063" cy="927100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мікроелементи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3" name="Блок-схема: магнитный диск 12"/>
          <p:cNvSpPr/>
          <p:nvPr/>
        </p:nvSpPr>
        <p:spPr>
          <a:xfrm>
            <a:off x="8983663" y="4084638"/>
            <a:ext cx="1454150" cy="974725"/>
          </a:xfrm>
          <a:prstGeom prst="flowChartMagneticDisk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макроелементи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магнитный диск 13"/>
          <p:cNvSpPr/>
          <p:nvPr/>
        </p:nvSpPr>
        <p:spPr>
          <a:xfrm>
            <a:off x="9601201" y="3133725"/>
            <a:ext cx="1752600" cy="862013"/>
          </a:xfrm>
          <a:prstGeom prst="flowChartMagneticDisk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інеральні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солі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5" y="215900"/>
            <a:ext cx="11647488" cy="1325563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Закріплення та узагальнення знань</a:t>
            </a:r>
            <a:endParaRPr lang="uk-UA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640" y="1499899"/>
            <a:ext cx="11339512" cy="4351337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Кооперативне навчання – робота в групах за завданнями.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І-</a:t>
            </a:r>
            <a:r>
              <a:rPr lang="uk-UA" sz="32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</a:t>
            </a:r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група: пригадати з курсу природознавства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Які речовини називаються органічними?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endParaRPr lang="uk-UA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ІІ-</a:t>
            </a:r>
            <a:r>
              <a:rPr lang="uk-UA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uk-UA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uk-UA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пригадати з курсу хімії </a:t>
            </a:r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Яке місце розташування хімічних елементів Карбону (С), Гідрогену (Н), </a:t>
            </a:r>
            <a:r>
              <a:rPr lang="uk-UA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Оксигену</a:t>
            </a:r>
            <a:r>
              <a:rPr lang="uk-UA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(О), Нітрогену (</a:t>
            </a:r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в періодичній системі; охарактеризувати їх.</a:t>
            </a:r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endParaRPr lang="uk-UA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ІІІ-я </a:t>
            </a:r>
            <a:r>
              <a:rPr lang="uk-UA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uk-U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uk-U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організму людини, як цілісної біологічної системи характерні всі прояви живого. Пригадайте їх.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endParaRPr lang="uk-UA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-233491">
            <a:off x="10776816" y="146179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/>
          <a:lstStyle/>
          <a:p>
            <a:pPr eaLnBrk="1" hangingPunct="1"/>
            <a:r>
              <a:rPr lang="uk-UA" sz="6000" b="1" dirty="0" smtClean="0"/>
              <a:t>		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Домашнє завдання:</a:t>
            </a:r>
            <a:br>
              <a:rPr lang="uk-UA" sz="6000" b="1" dirty="0" smtClean="0">
                <a:latin typeface="Times New Roman" pitchFamily="18" charset="0"/>
                <a:cs typeface="Times New Roman" pitchFamily="18" charset="0"/>
              </a:rPr>
            </a:br>
            <a:endParaRPr lang="uk-UA" sz="6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4000" b="1" dirty="0" smtClean="0"/>
              <a:t>		</a:t>
            </a:r>
            <a:r>
              <a:rPr lang="uk-UA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Опрацювати відповідний параграф з 		підручника.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uk-UA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4000" b="1" dirty="0" smtClean="0"/>
              <a:t>		</a:t>
            </a: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 завдання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(для бажаючих):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скласти </a:t>
            </a:r>
            <a:r>
              <a:rPr lang="uk-UA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сенкани</a:t>
            </a: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про клітину.</a:t>
            </a:r>
            <a:endParaRPr lang="uk-UA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75" y="785813"/>
            <a:ext cx="2292350" cy="28527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7688" y="3000375"/>
            <a:ext cx="4589462" cy="30400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uk-UA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Объект 2"/>
          <p:cNvSpPr>
            <a:spLocks noGrp="1"/>
          </p:cNvSpPr>
          <p:nvPr>
            <p:ph idx="1"/>
          </p:nvPr>
        </p:nvSpPr>
        <p:spPr>
          <a:xfrm>
            <a:off x="958850" y="1555750"/>
            <a:ext cx="10515600" cy="43513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sz="36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За роботу дякую вам, діти</a:t>
            </a:r>
          </a:p>
          <a:p>
            <a:pPr marL="0" indent="0" eaLnBrk="1" hangingPunct="1">
              <a:buFont typeface="Arial" charset="0"/>
              <a:buNone/>
            </a:pPr>
            <a:r>
              <a:rPr lang="uk-UA" sz="36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Прийшов час урок наш завершити</a:t>
            </a:r>
          </a:p>
          <a:p>
            <a:pPr marL="0" indent="0" eaLnBrk="1" hangingPunct="1">
              <a:buFont typeface="Arial" charset="0"/>
              <a:buNone/>
            </a:pPr>
            <a:r>
              <a:rPr lang="uk-UA" sz="36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Сьогодні ми розпочали організм людини вивчати,</a:t>
            </a:r>
          </a:p>
          <a:p>
            <a:pPr marL="0" indent="0" eaLnBrk="1" hangingPunct="1">
              <a:buFont typeface="Arial" charset="0"/>
              <a:buNone/>
            </a:pPr>
            <a:r>
              <a:rPr lang="uk-UA" sz="36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Отримані знання можемо вже застосувати</a:t>
            </a:r>
          </a:p>
          <a:p>
            <a:pPr marL="0" indent="0" eaLnBrk="1" hangingPunct="1">
              <a:buFont typeface="Arial" charset="0"/>
              <a:buNone/>
            </a:pPr>
            <a:endParaRPr lang="uk-UA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8838" y="4232275"/>
            <a:ext cx="4703762" cy="2327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50366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800" b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uk-UA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uk-UA" sz="2800" b="1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використаних джерел:</a:t>
            </a:r>
            <a:r>
              <a:rPr lang="uk-UA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Література:</a:t>
            </a:r>
            <a:br>
              <a:rPr lang="uk-UA" sz="28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8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8146" y="1925781"/>
            <a:ext cx="10564091" cy="4461886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Матяш Н.Ю. Біологія: </a:t>
            </a:r>
            <a:r>
              <a:rPr lang="uk-UA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підруч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для 8-го кл. К.: </a:t>
            </a:r>
            <a:r>
              <a:rPr lang="uk-UA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Генеза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2016.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Соболь В.І. Біологія. </a:t>
            </a:r>
            <a:r>
              <a:rPr lang="uk-UA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Довідник+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тести. </a:t>
            </a:r>
            <a:r>
              <a:rPr lang="uk-UA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Кам.-Под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.: Абетка 2014.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Панькова Г.А. Поняття про біологічні системи. </a:t>
            </a:r>
            <a:r>
              <a:rPr lang="uk-UA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Біологія.-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Х.: Основа, 2013.-№25.</a:t>
            </a:r>
            <a:endParaRPr lang="en-US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Сало Т.О.,Попович В.П.Біологія у таблицях.8-11 класи: </a:t>
            </a:r>
            <a:r>
              <a:rPr lang="uk-UA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Посібник.-Х.:Країна мрій,2006.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uk-UA" sz="3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Інтернет-ресурси</a:t>
            </a:r>
            <a:r>
              <a:rPr lang="uk-UA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uk-UA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http://pidruchniki. com(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Організм людини як біологічна система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http://edufuture.biz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Організм 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людини як біологічна система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http://8next.com (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Організм людини як біологічна система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http://narodna-osvita.com.ua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uk-UA" sz="2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://ua-referat.com(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Організм людини як єдине ціле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 smtClean="0">
              <a:solidFill>
                <a:srgbClr val="C00000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uk-UA" sz="2000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333829"/>
            <a:ext cx="10642600" cy="1356859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8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Девіз уроку:</a:t>
            </a:r>
            <a:r>
              <a:rPr lang="uk-UA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473075" y="1825625"/>
            <a:ext cx="10880725" cy="43513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4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6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Від того, що ми </a:t>
            </a:r>
          </a:p>
          <a:p>
            <a:pPr marL="0" indent="0" eaLnBrk="1" hangingPunct="1">
              <a:buFont typeface="Arial" charset="0"/>
              <a:buNone/>
            </a:pPr>
            <a:r>
              <a:rPr lang="uk-UA" sz="6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знаємо, залежить, </a:t>
            </a:r>
          </a:p>
          <a:p>
            <a:pPr marL="0" indent="0" eaLnBrk="1" hangingPunct="1">
              <a:buFont typeface="Arial" charset="0"/>
              <a:buNone/>
            </a:pPr>
            <a:r>
              <a:rPr lang="uk-UA" sz="6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ким ми станемо</a:t>
            </a:r>
            <a:r>
              <a:rPr lang="en-US" sz="6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6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(Ж.Ростан).</a:t>
            </a:r>
            <a:endParaRPr lang="uk-UA" sz="40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2063" y="1147763"/>
            <a:ext cx="4222750" cy="4803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745" y="406545"/>
            <a:ext cx="10757766" cy="13255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Емоційне налаштування </a:t>
            </a:r>
            <a:br>
              <a:rPr lang="uk-UA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класу</a:t>
            </a:r>
            <a:endParaRPr lang="uk-UA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Вправа </a:t>
            </a:r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Поділись настроєм</a:t>
            </a:r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uk-UA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uk-UA" dirty="0" smtClean="0"/>
          </a:p>
        </p:txBody>
      </p:sp>
      <p:sp>
        <p:nvSpPr>
          <p:cNvPr id="6" name="Солнце 5"/>
          <p:cNvSpPr/>
          <p:nvPr/>
        </p:nvSpPr>
        <p:spPr>
          <a:xfrm>
            <a:off x="5045075" y="2524125"/>
            <a:ext cx="6567488" cy="4184650"/>
          </a:xfrm>
          <a:prstGeom prst="sun">
            <a:avLst>
              <a:gd name="adj" fmla="val 242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solidFill>
                  <a:schemeClr val="accent2">
                    <a:lumMod val="50000"/>
                  </a:schemeClr>
                </a:solidFill>
              </a:rPr>
              <a:t>“</a:t>
            </a:r>
            <a:r>
              <a:rPr lang="uk-UA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Якщо ви хочете, щоб життя посміхалось вам, подаруйте йому спочатку свій хороший настрій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uk-UA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Б. Спіноза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798763"/>
            <a:ext cx="3836988" cy="3394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9638" y="369888"/>
            <a:ext cx="3370262" cy="2028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25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Незважаючи на те, що люди  відрізняються за кольором шкіри та багатьма іншими ознаками, існує визначення, що  все  людство - </a:t>
            </a: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 один біологічний вид.</a:t>
            </a:r>
            <a:endParaRPr lang="uk-UA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343650" y="2824163"/>
            <a:ext cx="5541963" cy="3046412"/>
          </a:xfrm>
        </p:spPr>
      </p:pic>
      <p:sp>
        <p:nvSpPr>
          <p:cNvPr id="5" name="Блок-схема: перфолента 4"/>
          <p:cNvSpPr/>
          <p:nvPr/>
        </p:nvSpPr>
        <p:spPr>
          <a:xfrm>
            <a:off x="506413" y="2740025"/>
            <a:ext cx="5773737" cy="3511550"/>
          </a:xfrm>
          <a:prstGeom prst="flowChartPunchedTap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Проблемно-пошукове питання: </a:t>
            </a:r>
            <a:r>
              <a:rPr lang="en-US" sz="40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40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Хто я?</a:t>
            </a:r>
            <a:r>
              <a:rPr lang="uk-UA" sz="4000" b="1" dirty="0" err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...Хто</a:t>
            </a:r>
            <a:r>
              <a:rPr lang="uk-UA" sz="40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ти?... Хто ми?....</a:t>
            </a:r>
            <a:r>
              <a:rPr lang="en-US" sz="40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uk-UA" sz="40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118273" cy="20129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Давайте пригадаємо, що таке вид?</a:t>
            </a:r>
            <a:endParaRPr lang="uk-UA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5313" y="2078038"/>
            <a:ext cx="10972800" cy="3798887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5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uk-UA" sz="5400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це сукупність особин, подібних між собою за будовою, процесами життєдіяльності, вимогами до умов існування, які дають </a:t>
            </a:r>
            <a:r>
              <a:rPr lang="uk-UA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плідне потомство.</a:t>
            </a:r>
            <a:endParaRPr lang="uk-UA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488" y="500063"/>
            <a:ext cx="10515600" cy="132556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Людина пройшла досить складний шлях еволюції – від людиноподібних мавп до сучасної людини.</a:t>
            </a:r>
            <a:endParaRPr lang="uk-UA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713" y="2155825"/>
            <a:ext cx="10515600" cy="4351338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кі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відносини належать до суспільних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озвиток мови;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пілкування;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озвиток мислення;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становлення стосунків;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озвиток ремесла, письма;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оціальні чинники.</a:t>
            </a:r>
            <a:endParaRPr lang="uk-UA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носка со стрелкой влево 6"/>
          <p:cNvSpPr/>
          <p:nvPr/>
        </p:nvSpPr>
        <p:spPr>
          <a:xfrm>
            <a:off x="5218113" y="2887663"/>
            <a:ext cx="6446837" cy="3032125"/>
          </a:xfrm>
          <a:prstGeom prst="leftArrowCallout">
            <a:avLst>
              <a:gd name="adj1" fmla="val 10804"/>
              <a:gd name="adj2" fmla="val 12437"/>
              <a:gd name="adj3" fmla="val 25000"/>
              <a:gd name="adj4" fmla="val 64977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Біосоціальний</a:t>
            </a:r>
            <a:r>
              <a:rPr lang="uk-UA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вид Людина-розумна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(Homo sapiens L.)</a:t>
            </a:r>
            <a:endParaRPr lang="uk-UA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173673"/>
            <a:ext cx="10866120" cy="949344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90033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Систематичне положення людини</a:t>
            </a:r>
            <a:br>
              <a:rPr lang="uk-UA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90033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uk-UA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670" y="1025236"/>
            <a:ext cx="10884765" cy="5632739"/>
          </a:xfrm>
          <a:ln w="31750"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Царство: Багатоклітинні 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Тип:  Хордові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Підтип: Хребетні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Клас:  Ссавці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Ряд: Примати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Родина: </a:t>
            </a:r>
            <a:r>
              <a:rPr lang="uk-UA" sz="3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Гоміди</a:t>
            </a:r>
            <a:endParaRPr lang="uk-UA" sz="3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Рід: Людина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Вид: Людина розумна  </a:t>
            </a:r>
            <a:r>
              <a:rPr lang="en-US" sz="3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(Homo sapiens L.)</a:t>
            </a:r>
            <a:endParaRPr lang="uk-UA" sz="3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uk-UA" dirty="0" smtClean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743200" y="1563399"/>
            <a:ext cx="0" cy="2238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743200" y="2214274"/>
            <a:ext cx="0" cy="2587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743200" y="2900075"/>
            <a:ext cx="0" cy="2746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743200" y="3454689"/>
            <a:ext cx="0" cy="2905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729347" y="4138035"/>
            <a:ext cx="13853" cy="2538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743200" y="4809981"/>
            <a:ext cx="0" cy="3048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743200" y="5364163"/>
            <a:ext cx="0" cy="3206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6665" y="860426"/>
            <a:ext cx="1582737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4451" y="1604963"/>
            <a:ext cx="1657350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29300" y="2203450"/>
            <a:ext cx="17049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51746" y="2941638"/>
            <a:ext cx="1565275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flipV="1">
            <a:off x="4793673" y="2716213"/>
            <a:ext cx="924502" cy="13132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643745" y="1995055"/>
            <a:ext cx="346364" cy="27709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165273" y="1399309"/>
            <a:ext cx="387927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837709" y="3948545"/>
            <a:ext cx="2299855" cy="55419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75" name="Рисунок 1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37150" y="4221163"/>
            <a:ext cx="84137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6" name="Рисунок 1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8088" y="3565525"/>
            <a:ext cx="13081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Рисунок 18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892579" y="5161107"/>
            <a:ext cx="152558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8" name="Рисунок 2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03688" y="4809981"/>
            <a:ext cx="969962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 стрелкой 24"/>
          <p:cNvCxnSpPr/>
          <p:nvPr/>
        </p:nvCxnSpPr>
        <p:spPr>
          <a:xfrm flipV="1">
            <a:off x="3699164" y="3303299"/>
            <a:ext cx="396732" cy="7937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352800" y="5181600"/>
            <a:ext cx="554183" cy="13856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969761" y="4554682"/>
            <a:ext cx="1068387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9462655" y="5846618"/>
            <a:ext cx="319088" cy="6061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000" y="365125"/>
            <a:ext cx="11998325" cy="1284288"/>
          </a:xfrm>
          <a:pattFill prst="narHorz">
            <a:fgClr>
              <a:srgbClr val="00B050"/>
            </a:fgClr>
            <a:bgClr>
              <a:schemeClr val="bg1"/>
            </a:bgClr>
          </a:pattFill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C00000"/>
                </a:solidFill>
              </a:rPr>
              <a:t>		</a:t>
            </a:r>
            <a:r>
              <a:rPr lang="uk-UA" sz="4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Людину оточує світ, який представлений різними системами</a:t>
            </a:r>
            <a:endParaRPr lang="uk-UA" sz="49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7000" y="1828800"/>
            <a:ext cx="2339975" cy="1309688"/>
          </a:xfrm>
        </p:spPr>
      </p:pic>
      <p:pic>
        <p:nvPicPr>
          <p:cNvPr id="2048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88" y="4994275"/>
            <a:ext cx="26289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53575" y="1598613"/>
            <a:ext cx="25717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72013" y="4384675"/>
            <a:ext cx="19431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6613" y="1828800"/>
            <a:ext cx="2152650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Рисунок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85125" y="3370263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Рисунок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89025" y="3236913"/>
            <a:ext cx="26384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Рисунок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486900" y="5132388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Прямая со стрелкой 12"/>
          <p:cNvCxnSpPr/>
          <p:nvPr/>
        </p:nvCxnSpPr>
        <p:spPr>
          <a:xfrm flipV="1">
            <a:off x="6072188" y="3370263"/>
            <a:ext cx="347662" cy="352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722938" y="3236913"/>
            <a:ext cx="5222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615113" y="2155825"/>
            <a:ext cx="427037" cy="14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408238" y="2179638"/>
            <a:ext cx="4381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089025" y="2770188"/>
            <a:ext cx="1722438" cy="41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2252663" y="2638425"/>
            <a:ext cx="593725" cy="22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846388" y="3370263"/>
            <a:ext cx="12065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66975" y="4762500"/>
            <a:ext cx="1558925" cy="14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9102725" y="2770188"/>
            <a:ext cx="1349375" cy="12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 flipV="1">
            <a:off x="8978900" y="2482850"/>
            <a:ext cx="2171700" cy="7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9102725" y="2009775"/>
            <a:ext cx="13493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7546975" y="4762500"/>
            <a:ext cx="614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7451725" y="3722688"/>
            <a:ext cx="20351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7751763" y="4384675"/>
            <a:ext cx="901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1446213" y="6291263"/>
            <a:ext cx="1692275" cy="41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1341438" y="5975350"/>
            <a:ext cx="1903412" cy="327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792163" y="6496050"/>
            <a:ext cx="25098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9102725" y="5865813"/>
            <a:ext cx="450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>
            <a:off x="8978900" y="6332538"/>
            <a:ext cx="17621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H="1">
            <a:off x="9102725" y="5561013"/>
            <a:ext cx="25257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attFill prst="narHorz">
            <a:fgClr>
              <a:srgbClr val="00B050"/>
            </a:fgClr>
            <a:bgClr>
              <a:schemeClr val="bg1"/>
            </a:bgClr>
          </a:pattFill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dirty="0" smtClean="0"/>
              <a:t>	</a:t>
            </a:r>
            <a:r>
              <a:rPr lang="uk-UA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Класифікація біологічних систем</a:t>
            </a:r>
            <a:endParaRPr lang="uk-UA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790238" cy="43513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90613" y="1825625"/>
            <a:ext cx="1614487" cy="85725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</a:t>
            </a:r>
            <a:r>
              <a:rPr lang="uk-UA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19425" y="1825625"/>
            <a:ext cx="1355725" cy="85725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Складні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30436" y="1825625"/>
            <a:ext cx="1505239" cy="85725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Відкриті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54763" y="1825625"/>
            <a:ext cx="1554162" cy="85725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Закриті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29600" y="1841500"/>
            <a:ext cx="1492250" cy="85725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Ймовірні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906000" y="1825625"/>
            <a:ext cx="1690255" cy="85725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Детерміновані</a:t>
            </a:r>
          </a:p>
        </p:txBody>
      </p:sp>
      <p:sp>
        <p:nvSpPr>
          <p:cNvPr id="10" name="Овал 9"/>
          <p:cNvSpPr/>
          <p:nvPr/>
        </p:nvSpPr>
        <p:spPr>
          <a:xfrm>
            <a:off x="4527550" y="2816225"/>
            <a:ext cx="1554163" cy="1508125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Відсутня інформація про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керуван</a:t>
            </a:r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ня</a:t>
            </a:r>
          </a:p>
        </p:txBody>
      </p:sp>
      <p:sp>
        <p:nvSpPr>
          <p:cNvPr id="11" name="Овал 10"/>
          <p:cNvSpPr/>
          <p:nvPr/>
        </p:nvSpPr>
        <p:spPr>
          <a:xfrm>
            <a:off x="6054436" y="2844800"/>
            <a:ext cx="2022764" cy="15240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Впливають на працездатність системи</a:t>
            </a:r>
          </a:p>
        </p:txBody>
      </p:sp>
      <p:sp>
        <p:nvSpPr>
          <p:cNvPr id="12" name="Овал 11"/>
          <p:cNvSpPr/>
          <p:nvPr/>
        </p:nvSpPr>
        <p:spPr>
          <a:xfrm>
            <a:off x="2559050" y="2801938"/>
            <a:ext cx="1857375" cy="15240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Нервова система</a:t>
            </a:r>
          </a:p>
        </p:txBody>
      </p:sp>
      <p:sp>
        <p:nvSpPr>
          <p:cNvPr id="13" name="Овал 12"/>
          <p:cNvSpPr/>
          <p:nvPr/>
        </p:nvSpPr>
        <p:spPr>
          <a:xfrm>
            <a:off x="714375" y="2801938"/>
            <a:ext cx="1785938" cy="170815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язова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система</a:t>
            </a:r>
          </a:p>
        </p:txBody>
      </p:sp>
      <p:sp>
        <p:nvSpPr>
          <p:cNvPr id="14" name="Овал 13"/>
          <p:cNvSpPr/>
          <p:nvPr/>
        </p:nvSpPr>
        <p:spPr>
          <a:xfrm>
            <a:off x="8089900" y="2817813"/>
            <a:ext cx="1851025" cy="15240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Невідомий кінцевий результат</a:t>
            </a:r>
          </a:p>
        </p:txBody>
      </p:sp>
      <p:sp>
        <p:nvSpPr>
          <p:cNvPr id="15" name="Овал 14"/>
          <p:cNvSpPr/>
          <p:nvPr/>
        </p:nvSpPr>
        <p:spPr>
          <a:xfrm>
            <a:off x="9982200" y="2817813"/>
            <a:ext cx="2039938" cy="1508125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Відомий кінцевий результат</a:t>
            </a:r>
          </a:p>
        </p:txBody>
      </p:sp>
      <p:sp>
        <p:nvSpPr>
          <p:cNvPr id="17" name="Облако 16"/>
          <p:cNvSpPr/>
          <p:nvPr/>
        </p:nvSpPr>
        <p:spPr>
          <a:xfrm>
            <a:off x="3724275" y="4679950"/>
            <a:ext cx="2540000" cy="148590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Залози зовнішньої секреції</a:t>
            </a:r>
          </a:p>
        </p:txBody>
      </p:sp>
      <p:sp>
        <p:nvSpPr>
          <p:cNvPr id="18" name="Облако 17"/>
          <p:cNvSpPr/>
          <p:nvPr/>
        </p:nvSpPr>
        <p:spPr>
          <a:xfrm>
            <a:off x="6264275" y="4510088"/>
            <a:ext cx="2095500" cy="161925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Залози </a:t>
            </a:r>
            <a:r>
              <a:rPr lang="uk-UA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внутріш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ньої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секреції</a:t>
            </a:r>
          </a:p>
        </p:txBody>
      </p:sp>
      <p:sp>
        <p:nvSpPr>
          <p:cNvPr id="19" name="Облако 18"/>
          <p:cNvSpPr/>
          <p:nvPr/>
        </p:nvSpPr>
        <p:spPr>
          <a:xfrm>
            <a:off x="8085138" y="4368800"/>
            <a:ext cx="2041525" cy="1582738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Нервова система</a:t>
            </a:r>
          </a:p>
        </p:txBody>
      </p:sp>
      <p:sp>
        <p:nvSpPr>
          <p:cNvPr id="20" name="Облако 19"/>
          <p:cNvSpPr/>
          <p:nvPr/>
        </p:nvSpPr>
        <p:spPr>
          <a:xfrm>
            <a:off x="10155238" y="4324350"/>
            <a:ext cx="1908175" cy="1627188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Дихальна система</a:t>
            </a:r>
          </a:p>
        </p:txBody>
      </p:sp>
      <p:sp>
        <p:nvSpPr>
          <p:cNvPr id="36" name="Выгнутая влево стрелка 35"/>
          <p:cNvSpPr/>
          <p:nvPr/>
        </p:nvSpPr>
        <p:spPr>
          <a:xfrm>
            <a:off x="160338" y="1158875"/>
            <a:ext cx="658812" cy="13335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schemeClr val="tx1"/>
              </a:solidFill>
            </a:endParaRPr>
          </a:p>
        </p:txBody>
      </p:sp>
      <p:sp>
        <p:nvSpPr>
          <p:cNvPr id="37" name="Выгнутая вправо стрелка 36"/>
          <p:cNvSpPr/>
          <p:nvPr/>
        </p:nvSpPr>
        <p:spPr>
          <a:xfrm>
            <a:off x="11569700" y="649288"/>
            <a:ext cx="644525" cy="183673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schemeClr val="tx1"/>
              </a:solidFill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2270125" y="2697163"/>
            <a:ext cx="15875" cy="2047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4097338" y="2682875"/>
            <a:ext cx="4762" cy="2190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5768975" y="2697163"/>
            <a:ext cx="0" cy="2047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>
            <a:off x="7685088" y="2700338"/>
            <a:ext cx="11112" cy="2746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9507538" y="2697163"/>
            <a:ext cx="0" cy="2047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11318875" y="2697163"/>
            <a:ext cx="34925" cy="277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H="1">
            <a:off x="5318125" y="4368800"/>
            <a:ext cx="23813" cy="1762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7173913" y="4368800"/>
            <a:ext cx="0" cy="1762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14" idx="5"/>
          </p:cNvCxnSpPr>
          <p:nvPr/>
        </p:nvCxnSpPr>
        <p:spPr>
          <a:xfrm flipH="1">
            <a:off x="9639300" y="4117975"/>
            <a:ext cx="30163" cy="2508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stCxn id="15" idx="5"/>
          </p:cNvCxnSpPr>
          <p:nvPr/>
        </p:nvCxnSpPr>
        <p:spPr>
          <a:xfrm flipH="1">
            <a:off x="11353800" y="4105275"/>
            <a:ext cx="369888" cy="263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598</Words>
  <Application>Microsoft Office PowerPoint</Application>
  <PresentationFormat>Произвольный</PresentationFormat>
  <Paragraphs>117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Організм людини як біологічна система</vt:lpstr>
      <vt:lpstr>Девіз уроку: </vt:lpstr>
      <vt:lpstr>Емоційне налаштування                     класу</vt:lpstr>
      <vt:lpstr>Незважаючи на те, що люди  відрізняються за кольором шкіри та багатьма іншими ознаками, існує визначення, що  все  людство - це один біологічний вид.</vt:lpstr>
      <vt:lpstr>Давайте пригадаємо, що таке вид?</vt:lpstr>
      <vt:lpstr>Людина пройшла досить складний шлях еволюції – від людиноподібних мавп до сучасної людини.</vt:lpstr>
      <vt:lpstr>Систематичне положення людини </vt:lpstr>
      <vt:lpstr>  Людину оточує світ, який представлений різними системами</vt:lpstr>
      <vt:lpstr> Класифікація біологічних систем</vt:lpstr>
      <vt:lpstr>Біологічна жива система – це структурне і функціональне об’єднання біологічних елементів різного рівня складності.</vt:lpstr>
      <vt:lpstr>    Робота в парах                         Завдання. </vt:lpstr>
      <vt:lpstr>   Структурна організація організму людини</vt:lpstr>
      <vt:lpstr> Структурна організація організму людини</vt:lpstr>
      <vt:lpstr>Фундаментальні властивості біологічних систем</vt:lpstr>
      <vt:lpstr>Хімічний склад організму </vt:lpstr>
      <vt:lpstr>Закріплення та узагальнення знань</vt:lpstr>
      <vt:lpstr>  Домашнє завдання: </vt:lpstr>
      <vt:lpstr>Дякую за увагу!</vt:lpstr>
      <vt:lpstr> Список використаних джерел: Література: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Тема. Організм людини, як біологічна система</dc:title>
  <dc:creator>sds</dc:creator>
  <cp:lastModifiedBy>Пользователь Windows</cp:lastModifiedBy>
  <cp:revision>171</cp:revision>
  <dcterms:created xsi:type="dcterms:W3CDTF">2018-01-10T15:18:12Z</dcterms:created>
  <dcterms:modified xsi:type="dcterms:W3CDTF">2018-02-16T12:32:37Z</dcterms:modified>
</cp:coreProperties>
</file>